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7" r:id="rId1"/>
  </p:sldMasterIdLst>
  <p:sldIdLst>
    <p:sldId id="256" r:id="rId2"/>
    <p:sldId id="258" r:id="rId3"/>
    <p:sldId id="259" r:id="rId4"/>
    <p:sldId id="260" r:id="rId5"/>
    <p:sldId id="267" r:id="rId6"/>
    <p:sldId id="261" r:id="rId7"/>
    <p:sldId id="270" r:id="rId8"/>
    <p:sldId id="265" r:id="rId9"/>
    <p:sldId id="268" r:id="rId10"/>
    <p:sldId id="273" r:id="rId11"/>
    <p:sldId id="299" r:id="rId12"/>
    <p:sldId id="297" r:id="rId13"/>
    <p:sldId id="300" r:id="rId14"/>
    <p:sldId id="295" r:id="rId15"/>
    <p:sldId id="293" r:id="rId16"/>
    <p:sldId id="296" r:id="rId17"/>
    <p:sldId id="298" r:id="rId18"/>
    <p:sldId id="283" r:id="rId19"/>
    <p:sldId id="282"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40" autoAdjust="0"/>
    <p:restoredTop sz="94660"/>
  </p:normalViewPr>
  <p:slideViewPr>
    <p:cSldViewPr snapToGrid="0">
      <p:cViewPr>
        <p:scale>
          <a:sx n="76" d="100"/>
          <a:sy n="76" d="100"/>
        </p:scale>
        <p:origin x="-124"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12192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12192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965060" y="5052546"/>
            <a:ext cx="7516013"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2" name="Title 1"/>
          <p:cNvSpPr>
            <a:spLocks noGrp="1"/>
          </p:cNvSpPr>
          <p:nvPr>
            <p:ph type="ctrTitle"/>
          </p:nvPr>
        </p:nvSpPr>
        <p:spPr>
          <a:xfrm>
            <a:off x="1090109" y="3132290"/>
            <a:ext cx="9567135" cy="1793167"/>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540000" y="731519"/>
            <a:ext cx="8534400" cy="34747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t>10/21/2022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8344" y="376518"/>
            <a:ext cx="2743200" cy="5238339"/>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432151" y="731520"/>
            <a:ext cx="6439049" cy="48947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6CE7D5-CF57-46EF-B807-FDD0502418D4}" type="datetimeFigureOut">
              <a:rPr lang="en-US" smtClean="0"/>
              <a:t>10/21/2022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524000" y="731520"/>
            <a:ext cx="8534400"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12192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12192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710927" y="2172648"/>
            <a:ext cx="7955555" cy="2423346"/>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696584" y="4607511"/>
            <a:ext cx="7960659"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6CE7D5-CF57-46EF-B807-FDD0502418D4}" type="datetimeFigureOut">
              <a:rPr lang="en-US" smtClean="0"/>
              <a:t>10/21/2022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523999" y="731519"/>
            <a:ext cx="4462272"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6193536" y="731520"/>
            <a:ext cx="4462272"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0" y="731520"/>
            <a:ext cx="4462272"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41929" y="1400327"/>
            <a:ext cx="4462272"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6403" y="731520"/>
            <a:ext cx="4462272"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6193367" y="1399032"/>
            <a:ext cx="4462272"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8794" y="2209801"/>
            <a:ext cx="4848113" cy="1258493"/>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6124688" y="731520"/>
            <a:ext cx="5356113"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34354" y="3497802"/>
            <a:ext cx="4518213"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12192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12192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5966900" y="1143000"/>
            <a:ext cx="54864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70516" y="1010486"/>
            <a:ext cx="4925485"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
        <p:nvSpPr>
          <p:cNvPr id="2" name="Title 1"/>
          <p:cNvSpPr>
            <a:spLocks noGrp="1"/>
          </p:cNvSpPr>
          <p:nvPr>
            <p:ph type="title"/>
          </p:nvPr>
        </p:nvSpPr>
        <p:spPr>
          <a:xfrm>
            <a:off x="969691" y="4464421"/>
            <a:ext cx="8511384" cy="114300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12192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12192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12192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2391053" y="4372168"/>
            <a:ext cx="8683348" cy="114300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524000" y="732260"/>
            <a:ext cx="8534400" cy="34747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00" y="6172201"/>
            <a:ext cx="33528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846CE7D5-CF57-46EF-B807-FDD0502418D4}" type="datetimeFigureOut">
              <a:rPr lang="en-US" smtClean="0"/>
              <a:t>10/21/2022</a:t>
            </a:fld>
            <a:endParaRPr lang="en-US"/>
          </a:p>
        </p:txBody>
      </p:sp>
      <p:sp>
        <p:nvSpPr>
          <p:cNvPr id="5" name="Footer Placeholder 4"/>
          <p:cNvSpPr>
            <a:spLocks noGrp="1"/>
          </p:cNvSpPr>
          <p:nvPr>
            <p:ph type="ftr" sz="quarter" idx="3"/>
          </p:nvPr>
        </p:nvSpPr>
        <p:spPr>
          <a:xfrm>
            <a:off x="609600" y="6172201"/>
            <a:ext cx="44704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5080000" y="6172201"/>
            <a:ext cx="24384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330EA680-D336-4FF7-8B7A-9848BB0A1C3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1330417"/>
            <a:ext cx="9144000" cy="5437004"/>
          </a:xfrm>
        </p:spPr>
        <p:txBody>
          <a:bodyPr vert="horz" lIns="91440" tIns="45720" rIns="91440" bIns="45720" rtlCol="0" anchor="t">
            <a:normAutofit/>
          </a:bodyPr>
          <a:lstStyle/>
          <a:p>
            <a:r>
              <a:rPr lang="en-US" b="1" dirty="0">
                <a:latin typeface="Times New Roman" panose="02020603050405020304" pitchFamily="18" charset="0"/>
                <a:cs typeface="Times New Roman" panose="02020603050405020304" pitchFamily="18" charset="0"/>
              </a:rPr>
              <a:t>PROJECT MEMBERS</a:t>
            </a:r>
          </a:p>
          <a:p>
            <a:pPr algn="l"/>
            <a:r>
              <a:rPr lang="en-IN" sz="2000" dirty="0">
                <a:latin typeface="Times New Roman" panose="02020603050405020304" pitchFamily="18" charset="0"/>
                <a:ea typeface="+mn-lt"/>
                <a:cs typeface="Times New Roman" panose="02020603050405020304" pitchFamily="18" charset="0"/>
              </a:rPr>
              <a:t>1.  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Ambati Amrutha (2528065)</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2.  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Ankit Pandey (</a:t>
            </a:r>
            <a:r>
              <a:rPr lang="en-IN" sz="2000" smtClean="0">
                <a:latin typeface="Times New Roman" pitchFamily="18" charset="0"/>
                <a:cs typeface="Times New Roman" pitchFamily="18" charset="0"/>
              </a:rPr>
              <a:t>2526678)</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3.  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Aditya Kumar Singh (</a:t>
            </a:r>
            <a:r>
              <a:rPr lang="en-IN" sz="2000" smtClean="0">
                <a:latin typeface="Times New Roman" pitchFamily="18" charset="0"/>
                <a:cs typeface="Times New Roman" pitchFamily="18" charset="0"/>
              </a:rPr>
              <a:t>2525939)</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4. 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 Aditya Mishra (</a:t>
            </a:r>
            <a:r>
              <a:rPr lang="en-IN" sz="2000" smtClean="0">
                <a:latin typeface="Times New Roman" pitchFamily="18" charset="0"/>
                <a:cs typeface="Times New Roman" pitchFamily="18" charset="0"/>
              </a:rPr>
              <a:t>2528614)</a:t>
            </a:r>
            <a:endParaRPr lang="en-IN" sz="2000">
              <a:latin typeface="Times New Roman" panose="02020603050405020304" pitchFamily="18" charset="0"/>
              <a:ea typeface="+mn-lt"/>
              <a:cs typeface="Times New Roman" panose="02020603050405020304" pitchFamily="18" charset="0"/>
            </a:endParaRPr>
          </a:p>
          <a:p>
            <a:r>
              <a:rPr lang="en-IN" sz="2000" smtClean="0">
                <a:latin typeface="Times New Roman" panose="02020603050405020304" pitchFamily="18" charset="0"/>
                <a:ea typeface="+mn-lt"/>
                <a:cs typeface="Times New Roman" panose="02020603050405020304" pitchFamily="18" charset="0"/>
              </a:rPr>
              <a:t>5</a:t>
            </a:r>
            <a:r>
              <a:rPr lang="en-IN" sz="2000" dirty="0">
                <a:latin typeface="Times New Roman" panose="02020603050405020304" pitchFamily="18" charset="0"/>
                <a:ea typeface="+mn-lt"/>
                <a:cs typeface="Times New Roman" panose="02020603050405020304" pitchFamily="18" charset="0"/>
              </a:rPr>
              <a:t>.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 Anand Kharwar (</a:t>
            </a:r>
            <a:r>
              <a:rPr lang="en-IN" sz="2000" smtClean="0">
                <a:latin typeface="Times New Roman" pitchFamily="18" charset="0"/>
                <a:cs typeface="Times New Roman" pitchFamily="18" charset="0"/>
              </a:rPr>
              <a:t>2525788)</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6.  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Arvind Kumar (</a:t>
            </a:r>
            <a:r>
              <a:rPr lang="en-IN" sz="2000" smtClean="0">
                <a:latin typeface="Times New Roman" pitchFamily="18" charset="0"/>
                <a:cs typeface="Times New Roman" pitchFamily="18" charset="0"/>
              </a:rPr>
              <a:t>2527904)</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7.  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Amaravathy Palani (</a:t>
            </a:r>
            <a:r>
              <a:rPr lang="en-IN" sz="2000" smtClean="0">
                <a:latin typeface="Times New Roman" pitchFamily="18" charset="0"/>
                <a:cs typeface="Times New Roman" pitchFamily="18" charset="0"/>
              </a:rPr>
              <a:t>2529981)</a:t>
            </a:r>
            <a:endParaRPr lang="en-IN" sz="2000">
              <a:latin typeface="Times New Roman" panose="02020603050405020304" pitchFamily="18" charset="0"/>
              <a:ea typeface="+mn-lt"/>
              <a:cs typeface="Times New Roman" panose="02020603050405020304" pitchFamily="18" charset="0"/>
            </a:endParaRPr>
          </a:p>
          <a:p>
            <a:r>
              <a:rPr lang="en-IN" sz="2000" smtClean="0">
                <a:latin typeface="Times New Roman" panose="02020603050405020304" pitchFamily="18" charset="0"/>
                <a:ea typeface="+mn-lt"/>
                <a:cs typeface="Times New Roman" panose="02020603050405020304" pitchFamily="18" charset="0"/>
              </a:rPr>
              <a:t>8</a:t>
            </a:r>
            <a:r>
              <a:rPr lang="en-IN" sz="2000" dirty="0">
                <a:latin typeface="Times New Roman" panose="02020603050405020304" pitchFamily="18" charset="0"/>
                <a:ea typeface="+mn-lt"/>
                <a:cs typeface="Times New Roman" panose="02020603050405020304" pitchFamily="18" charset="0"/>
              </a:rPr>
              <a:t>.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Aliyas John (</a:t>
            </a:r>
            <a:r>
              <a:rPr lang="en-IN" sz="2000" smtClean="0">
                <a:latin typeface="Times New Roman" pitchFamily="18" charset="0"/>
                <a:cs typeface="Times New Roman" pitchFamily="18" charset="0"/>
              </a:rPr>
              <a:t>2529191)</a:t>
            </a:r>
            <a:endParaRPr lang="en-IN" sz="2000">
              <a:latin typeface="Times New Roman" panose="02020603050405020304" pitchFamily="18" charset="0"/>
              <a:ea typeface="+mn-lt"/>
              <a:cs typeface="Times New Roman" panose="02020603050405020304" pitchFamily="18" charset="0"/>
            </a:endParaRPr>
          </a:p>
          <a:p>
            <a:r>
              <a:rPr lang="en-IN" sz="2000" smtClean="0">
                <a:latin typeface="Times New Roman" panose="02020603050405020304" pitchFamily="18" charset="0"/>
                <a:ea typeface="+mn-lt"/>
                <a:cs typeface="Times New Roman" panose="02020603050405020304" pitchFamily="18" charset="0"/>
              </a:rPr>
              <a:t>9</a:t>
            </a:r>
            <a:r>
              <a:rPr lang="en-IN" sz="2000" dirty="0">
                <a:latin typeface="Times New Roman" panose="02020603050405020304" pitchFamily="18" charset="0"/>
                <a:ea typeface="+mn-lt"/>
                <a:cs typeface="Times New Roman" panose="02020603050405020304" pitchFamily="18" charset="0"/>
              </a:rPr>
              <a:t>.  </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Addala Ganga Sai (</a:t>
            </a:r>
            <a:r>
              <a:rPr lang="en-IN" sz="2000" smtClean="0">
                <a:latin typeface="Times New Roman" pitchFamily="18" charset="0"/>
                <a:cs typeface="Times New Roman" pitchFamily="18" charset="0"/>
              </a:rPr>
              <a:t>2528960)</a:t>
            </a:r>
            <a:endParaRPr lang="en-US" sz="2000" dirty="0">
              <a:latin typeface="Times New Roman" panose="02020603050405020304" pitchFamily="18" charset="0"/>
              <a:ea typeface="+mn-lt"/>
              <a:cs typeface="Times New Roman" panose="02020603050405020304" pitchFamily="18" charset="0"/>
            </a:endParaRPr>
          </a:p>
          <a:p>
            <a:r>
              <a:rPr lang="en-IN" sz="2000" dirty="0">
                <a:latin typeface="Times New Roman" panose="02020603050405020304" pitchFamily="18" charset="0"/>
                <a:ea typeface="+mn-lt"/>
                <a:cs typeface="Times New Roman" panose="02020603050405020304" pitchFamily="18" charset="0"/>
              </a:rPr>
              <a:t>10</a:t>
            </a:r>
            <a:r>
              <a:rPr lang="en-IN" sz="2000">
                <a:latin typeface="Times New Roman" panose="02020603050405020304" pitchFamily="18" charset="0"/>
                <a:ea typeface="+mn-lt"/>
                <a:cs typeface="Times New Roman" panose="02020603050405020304" pitchFamily="18" charset="0"/>
              </a:rPr>
              <a:t>. </a:t>
            </a:r>
            <a:r>
              <a:rPr lang="en-IN" sz="2000" smtClean="0">
                <a:latin typeface="Times New Roman" panose="02020603050405020304" pitchFamily="18" charset="0"/>
                <a:ea typeface="+mn-lt"/>
                <a:cs typeface="Times New Roman" panose="02020603050405020304" pitchFamily="18" charset="0"/>
              </a:rPr>
              <a:t>Ankireddy Palli Vyshnavi (</a:t>
            </a:r>
            <a:r>
              <a:rPr lang="en-IN" sz="2000" smtClean="0">
                <a:latin typeface="Times New Roman" pitchFamily="18" charset="0"/>
                <a:cs typeface="Times New Roman" pitchFamily="18" charset="0"/>
              </a:rPr>
              <a:t>2527497)</a:t>
            </a:r>
            <a:endParaRPr lang="en-US" sz="2000" dirty="0">
              <a:latin typeface="Times New Roman" panose="02020603050405020304" pitchFamily="18" charset="0"/>
              <a:ea typeface="+mn-lt"/>
              <a:cs typeface="Times New Roman" panose="02020603050405020304" pitchFamily="18" charset="0"/>
            </a:endParaRPr>
          </a:p>
          <a:p>
            <a:pPr algn="l"/>
            <a:endParaRPr lang="en-US" sz="2000" dirty="0">
              <a:latin typeface="Times New Roman" panose="02020603050405020304" pitchFamily="18" charset="0"/>
              <a:cs typeface="Times New Roman" panose="02020603050405020304" pitchFamily="18" charset="0"/>
            </a:endParaRPr>
          </a:p>
          <a:p>
            <a:endParaRPr lang="en-US" dirty="0">
              <a:cs typeface="Calibri"/>
            </a:endParaRPr>
          </a:p>
          <a:p>
            <a:endParaRPr lang="en-US" dirty="0">
              <a:cs typeface="Calibri"/>
            </a:endParaRPr>
          </a:p>
        </p:txBody>
      </p:sp>
      <p:sp>
        <p:nvSpPr>
          <p:cNvPr id="2" name="Title 1"/>
          <p:cNvSpPr>
            <a:spLocks noGrp="1"/>
          </p:cNvSpPr>
          <p:nvPr>
            <p:ph type="ctrTitle"/>
          </p:nvPr>
        </p:nvSpPr>
        <p:spPr>
          <a:xfrm>
            <a:off x="1279585" y="263098"/>
            <a:ext cx="9144000" cy="806091"/>
          </a:xfrm>
        </p:spPr>
        <p:txBody>
          <a:bodyPr>
            <a:normAutofit/>
          </a:bodyPr>
          <a:lstStyle/>
          <a:p>
            <a:pPr marL="182880" indent="0">
              <a:buNone/>
            </a:pPr>
            <a:r>
              <a:rPr lang="en-US" sz="3200" b="1">
                <a:latin typeface="Times New Roman" panose="02020603050405020304" pitchFamily="18" charset="0"/>
                <a:cs typeface="Times New Roman" panose="02020603050405020304" pitchFamily="18" charset="0"/>
              </a:rPr>
              <a:t>   </a:t>
            </a:r>
            <a:r>
              <a:rPr lang="en-US" sz="3200" b="1" smtClean="0">
                <a:latin typeface="Times New Roman" panose="02020603050405020304" pitchFamily="18" charset="0"/>
                <a:cs typeface="Times New Roman" panose="02020603050405020304" pitchFamily="18" charset="0"/>
              </a:rPr>
              <a:t>                      E-MEDICARE</a:t>
            </a:r>
            <a:endParaRPr lang="en-US" sz="32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 xmlns:a16="http://schemas.microsoft.com/office/drawing/2014/main" id="{2693B7DD-904C-45AD-A0C6-933EB551E43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AA03793-2F24-4406-B36E-EA6ED86AFC72}"/>
              </a:ext>
            </a:extLst>
          </p:cNvPr>
          <p:cNvSpPr>
            <a:spLocks noGrp="1"/>
          </p:cNvSpPr>
          <p:nvPr>
            <p:ph type="title"/>
          </p:nvPr>
        </p:nvSpPr>
        <p:spPr>
          <a:xfrm>
            <a:off x="1719934" y="370620"/>
            <a:ext cx="8683348" cy="1143000"/>
          </a:xfrm>
        </p:spPr>
        <p:txBody>
          <a:bodyPr>
            <a:normAutofit/>
          </a:bodyPr>
          <a:lstStyle/>
          <a:p>
            <a:pPr marL="0" indent="0" algn="ctr">
              <a:buNone/>
            </a:pPr>
            <a:r>
              <a:rPr lang="en-US" sz="3200" b="1" dirty="0">
                <a:latin typeface="Times New Roman" panose="02020603050405020304" pitchFamily="18" charset="0"/>
                <a:cs typeface="Times New Roman" panose="02020603050405020304" pitchFamily="18" charset="0"/>
              </a:rPr>
              <a:t>OUTPUT SCREENSHOTS</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240EE7C7-6285-4C15-8622-6F1B2848F90A}"/>
              </a:ext>
            </a:extLst>
          </p:cNvPr>
          <p:cNvSpPr>
            <a:spLocks noGrp="1"/>
          </p:cNvSpPr>
          <p:nvPr>
            <p:ph sz="quarter" idx="13"/>
          </p:nvPr>
        </p:nvSpPr>
        <p:spPr/>
        <p:txBody>
          <a:bodyPr/>
          <a:lstStyle/>
          <a:p>
            <a:pPr marL="0" indent="0">
              <a:buNone/>
            </a:pPr>
            <a:endParaRPr lang="en-US"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7"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19808" r="1261" b="4952"/>
          <a:stretch/>
        </p:blipFill>
        <p:spPr bwMode="auto">
          <a:xfrm>
            <a:off x="1258349" y="2583808"/>
            <a:ext cx="9857064" cy="3951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3179428" y="1652631"/>
            <a:ext cx="3204594" cy="369332"/>
          </a:xfrm>
          <a:prstGeom prst="rect">
            <a:avLst/>
          </a:prstGeom>
          <a:noFill/>
        </p:spPr>
        <p:txBody>
          <a:bodyPr wrap="square" rtlCol="0">
            <a:spAutoFit/>
          </a:bodyPr>
          <a:lstStyle/>
          <a:p>
            <a:r>
              <a:rPr lang="en-IN" smtClean="0"/>
              <a:t>USER REGISTRATION</a:t>
            </a:r>
            <a:endParaRPr lang="en-IN"/>
          </a:p>
        </p:txBody>
      </p:sp>
    </p:spTree>
    <p:extLst>
      <p:ext uri="{BB962C8B-B14F-4D97-AF65-F5344CB8AC3E}">
        <p14:creationId xmlns:p14="http://schemas.microsoft.com/office/powerpoint/2010/main" val="936338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8561" r="367" b="5699"/>
          <a:stretch/>
        </p:blipFill>
        <p:spPr bwMode="auto">
          <a:xfrm>
            <a:off x="1434517" y="1174459"/>
            <a:ext cx="9110444" cy="5209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281806" y="377505"/>
            <a:ext cx="4974671" cy="369332"/>
          </a:xfrm>
          <a:prstGeom prst="rect">
            <a:avLst/>
          </a:prstGeom>
          <a:noFill/>
        </p:spPr>
        <p:txBody>
          <a:bodyPr wrap="square" rtlCol="0">
            <a:spAutoFit/>
          </a:bodyPr>
          <a:lstStyle/>
          <a:p>
            <a:r>
              <a:rPr lang="en-IN" smtClean="0"/>
              <a:t>Admin portal</a:t>
            </a:r>
            <a:endParaRPr lang="en-IN"/>
          </a:p>
        </p:txBody>
      </p:sp>
    </p:spTree>
    <p:extLst>
      <p:ext uri="{BB962C8B-B14F-4D97-AF65-F5344CB8AC3E}">
        <p14:creationId xmlns:p14="http://schemas.microsoft.com/office/powerpoint/2010/main" val="4206072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381" b="5755"/>
          <a:stretch/>
        </p:blipFill>
        <p:spPr bwMode="auto">
          <a:xfrm>
            <a:off x="1988191" y="1526796"/>
            <a:ext cx="8758106" cy="4714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416029" y="713064"/>
            <a:ext cx="4395832" cy="369332"/>
          </a:xfrm>
          <a:prstGeom prst="rect">
            <a:avLst/>
          </a:prstGeom>
          <a:noFill/>
        </p:spPr>
        <p:txBody>
          <a:bodyPr wrap="square" rtlCol="0">
            <a:spAutoFit/>
          </a:bodyPr>
          <a:lstStyle/>
          <a:p>
            <a:r>
              <a:rPr lang="en-IN" smtClean="0"/>
              <a:t>Adding Medicine</a:t>
            </a:r>
            <a:endParaRPr lang="en-IN"/>
          </a:p>
        </p:txBody>
      </p:sp>
    </p:spTree>
    <p:extLst>
      <p:ext uri="{BB962C8B-B14F-4D97-AF65-F5344CB8AC3E}">
        <p14:creationId xmlns:p14="http://schemas.microsoft.com/office/powerpoint/2010/main" val="27148203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010" b="5837"/>
          <a:stretch/>
        </p:blipFill>
        <p:spPr bwMode="auto">
          <a:xfrm>
            <a:off x="553674" y="1669408"/>
            <a:ext cx="10897299" cy="4840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828800" y="687897"/>
            <a:ext cx="4773336" cy="369332"/>
          </a:xfrm>
          <a:prstGeom prst="rect">
            <a:avLst/>
          </a:prstGeom>
          <a:noFill/>
        </p:spPr>
        <p:txBody>
          <a:bodyPr wrap="square" rtlCol="0">
            <a:spAutoFit/>
          </a:bodyPr>
          <a:lstStyle/>
          <a:p>
            <a:r>
              <a:rPr lang="en-IN" smtClean="0"/>
              <a:t>Updating /Editing Medicine Details</a:t>
            </a:r>
            <a:endParaRPr lang="en-IN"/>
          </a:p>
        </p:txBody>
      </p:sp>
    </p:spTree>
    <p:extLst>
      <p:ext uri="{BB962C8B-B14F-4D97-AF65-F5344CB8AC3E}">
        <p14:creationId xmlns:p14="http://schemas.microsoft.com/office/powerpoint/2010/main" val="4102145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408" b="5587"/>
          <a:stretch/>
        </p:blipFill>
        <p:spPr bwMode="auto">
          <a:xfrm>
            <a:off x="796954" y="1518406"/>
            <a:ext cx="10586906" cy="48656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986481" y="746620"/>
            <a:ext cx="5729680" cy="369332"/>
          </a:xfrm>
          <a:prstGeom prst="rect">
            <a:avLst/>
          </a:prstGeom>
          <a:noFill/>
        </p:spPr>
        <p:txBody>
          <a:bodyPr wrap="square" rtlCol="0">
            <a:spAutoFit/>
          </a:bodyPr>
          <a:lstStyle/>
          <a:p>
            <a:r>
              <a:rPr lang="en-IN" smtClean="0"/>
              <a:t>USER HOME PAGE</a:t>
            </a:r>
            <a:endParaRPr lang="en-IN"/>
          </a:p>
        </p:txBody>
      </p:sp>
    </p:spTree>
    <p:extLst>
      <p:ext uri="{BB962C8B-B14F-4D97-AF65-F5344CB8AC3E}">
        <p14:creationId xmlns:p14="http://schemas.microsoft.com/office/powerpoint/2010/main" val="2715637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13211" r="-1" b="5442"/>
          <a:stretch/>
        </p:blipFill>
        <p:spPr bwMode="auto">
          <a:xfrm>
            <a:off x="1114520" y="1392574"/>
            <a:ext cx="9875058" cy="4907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951215" y="444617"/>
            <a:ext cx="4043493" cy="369332"/>
          </a:xfrm>
          <a:prstGeom prst="rect">
            <a:avLst/>
          </a:prstGeom>
          <a:noFill/>
        </p:spPr>
        <p:txBody>
          <a:bodyPr wrap="square" rtlCol="0">
            <a:spAutoFit/>
          </a:bodyPr>
          <a:lstStyle/>
          <a:p>
            <a:r>
              <a:rPr lang="en-IN" smtClean="0"/>
              <a:t>USING SEARCH BAR</a:t>
            </a:r>
            <a:endParaRPr lang="en-IN"/>
          </a:p>
        </p:txBody>
      </p:sp>
    </p:spTree>
    <p:extLst>
      <p:ext uri="{BB962C8B-B14F-4D97-AF65-F5344CB8AC3E}">
        <p14:creationId xmlns:p14="http://schemas.microsoft.com/office/powerpoint/2010/main" val="3890919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2951" b="6476"/>
          <a:stretch/>
        </p:blipFill>
        <p:spPr bwMode="auto">
          <a:xfrm>
            <a:off x="906011" y="1392572"/>
            <a:ext cx="9974510" cy="448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424418" y="704675"/>
            <a:ext cx="5402510" cy="369332"/>
          </a:xfrm>
          <a:prstGeom prst="rect">
            <a:avLst/>
          </a:prstGeom>
          <a:noFill/>
        </p:spPr>
        <p:txBody>
          <a:bodyPr wrap="square" rtlCol="0">
            <a:spAutoFit/>
          </a:bodyPr>
          <a:lstStyle/>
          <a:p>
            <a:r>
              <a:rPr lang="en-IN" smtClean="0"/>
              <a:t>After adding product to Cart</a:t>
            </a:r>
            <a:endParaRPr lang="en-IN"/>
          </a:p>
        </p:txBody>
      </p:sp>
    </p:spTree>
    <p:extLst>
      <p:ext uri="{BB962C8B-B14F-4D97-AF65-F5344CB8AC3E}">
        <p14:creationId xmlns:p14="http://schemas.microsoft.com/office/powerpoint/2010/main" val="20948835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2614" b="5320"/>
          <a:stretch/>
        </p:blipFill>
        <p:spPr bwMode="auto">
          <a:xfrm>
            <a:off x="696286" y="1551963"/>
            <a:ext cx="10251347" cy="4530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718033" y="629174"/>
            <a:ext cx="4102217" cy="369332"/>
          </a:xfrm>
          <a:prstGeom prst="rect">
            <a:avLst/>
          </a:prstGeom>
          <a:noFill/>
        </p:spPr>
        <p:txBody>
          <a:bodyPr wrap="square" rtlCol="0">
            <a:spAutoFit/>
          </a:bodyPr>
          <a:lstStyle/>
          <a:p>
            <a:r>
              <a:rPr lang="en-IN" smtClean="0"/>
              <a:t>Checkout Form</a:t>
            </a:r>
            <a:endParaRPr lang="en-IN"/>
          </a:p>
        </p:txBody>
      </p:sp>
    </p:spTree>
    <p:extLst>
      <p:ext uri="{BB962C8B-B14F-4D97-AF65-F5344CB8AC3E}">
        <p14:creationId xmlns:p14="http://schemas.microsoft.com/office/powerpoint/2010/main" val="588226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010" b="5166"/>
          <a:stretch/>
        </p:blipFill>
        <p:spPr bwMode="auto">
          <a:xfrm>
            <a:off x="1459684" y="1136709"/>
            <a:ext cx="8948969" cy="5381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744910" y="578840"/>
            <a:ext cx="5729681" cy="369332"/>
          </a:xfrm>
          <a:prstGeom prst="rect">
            <a:avLst/>
          </a:prstGeom>
          <a:noFill/>
        </p:spPr>
        <p:txBody>
          <a:bodyPr wrap="square" rtlCol="0">
            <a:spAutoFit/>
          </a:bodyPr>
          <a:lstStyle/>
          <a:p>
            <a:r>
              <a:rPr lang="en-IN" smtClean="0"/>
              <a:t>AFTER PLACING ORDER</a:t>
            </a:r>
            <a:endParaRPr lang="en-IN"/>
          </a:p>
        </p:txBody>
      </p:sp>
    </p:spTree>
    <p:extLst>
      <p:ext uri="{BB962C8B-B14F-4D97-AF65-F5344CB8AC3E}">
        <p14:creationId xmlns:p14="http://schemas.microsoft.com/office/powerpoint/2010/main" val="12556097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A4D0B2-DA4D-427A-94B8-A803D05B7E33}"/>
              </a:ext>
            </a:extLst>
          </p:cNvPr>
          <p:cNvSpPr>
            <a:spLocks noGrp="1"/>
          </p:cNvSpPr>
          <p:nvPr>
            <p:ph type="title"/>
          </p:nvPr>
        </p:nvSpPr>
        <p:spPr>
          <a:xfrm>
            <a:off x="3489819" y="194451"/>
            <a:ext cx="3910203" cy="1143000"/>
          </a:xfrm>
        </p:spPr>
        <p:txBody>
          <a:bodyPr>
            <a:normAutofit/>
          </a:bodyPr>
          <a:lstStyle/>
          <a:p>
            <a:pPr marL="0" indent="0">
              <a:buNone/>
            </a:pPr>
            <a:r>
              <a:rPr lang="en-US" sz="3200" b="1" smtClean="0">
                <a:latin typeface="Times New Roman" panose="02020603050405020304" pitchFamily="18" charset="0"/>
                <a:ea typeface="+mj-lt"/>
                <a:cs typeface="Times New Roman" panose="02020603050405020304" pitchFamily="18" charset="0"/>
              </a:rPr>
              <a:t>   </a:t>
            </a:r>
            <a:r>
              <a:rPr lang="en-US" sz="3200" b="1" dirty="0">
                <a:latin typeface="Times New Roman" panose="02020603050405020304" pitchFamily="18" charset="0"/>
                <a:ea typeface="+mj-lt"/>
                <a:cs typeface="Times New Roman" panose="02020603050405020304" pitchFamily="18" charset="0"/>
              </a:rPr>
              <a:t>CONCLUSION</a:t>
            </a:r>
            <a:endParaRPr lang="en-IN" sz="3200" dirty="0"/>
          </a:p>
        </p:txBody>
      </p:sp>
      <p:sp>
        <p:nvSpPr>
          <p:cNvPr id="3" name="Content Placeholder 2">
            <a:extLst>
              <a:ext uri="{FF2B5EF4-FFF2-40B4-BE49-F238E27FC236}">
                <a16:creationId xmlns="" xmlns:a16="http://schemas.microsoft.com/office/drawing/2014/main" id="{88F5D122-1838-40BD-8683-E2D4EBBBE6D2}"/>
              </a:ext>
            </a:extLst>
          </p:cNvPr>
          <p:cNvSpPr>
            <a:spLocks noGrp="1"/>
          </p:cNvSpPr>
          <p:nvPr>
            <p:ph sz="quarter" idx="13"/>
          </p:nvPr>
        </p:nvSpPr>
        <p:spPr>
          <a:xfrm>
            <a:off x="209812" y="1472665"/>
            <a:ext cx="11341828" cy="4592575"/>
          </a:xfrm>
        </p:spPr>
        <p:txBody>
          <a:bodyPr>
            <a:normAutofit fontScale="25000" lnSpcReduction="20000"/>
          </a:bodyPr>
          <a:lstStyle/>
          <a:p>
            <a:pPr marL="0" indent="0" algn="just">
              <a:lnSpc>
                <a:spcPct val="150000"/>
              </a:lnSpc>
              <a:buNone/>
            </a:pPr>
            <a:r>
              <a:rPr lang="en-US" sz="8000" dirty="0">
                <a:latin typeface="Times New Roman" panose="02020603050405020304" pitchFamily="18" charset="0"/>
                <a:ea typeface="+mn-lt"/>
                <a:cs typeface="Times New Roman" panose="02020603050405020304" pitchFamily="18" charset="0"/>
              </a:rPr>
              <a:t>Our project is only a humble venture to satisfy the needs to manage their project work. Several user-friendly coding has also adopted. The objective of software planning is to provide a frame work that enables the manger to make reasonable estimates made within a limited time frame at the beginning of the software project and should be updated regularly as the project progresses.</a:t>
            </a:r>
          </a:p>
          <a:p>
            <a:pPr marL="0" indent="0" algn="just">
              <a:lnSpc>
                <a:spcPct val="150000"/>
              </a:lnSpc>
              <a:buNone/>
            </a:pPr>
            <a:r>
              <a:rPr lang="en-US" sz="8000" dirty="0">
                <a:latin typeface="Times New Roman" panose="02020603050405020304" pitchFamily="18" charset="0"/>
                <a:ea typeface="+mn-lt"/>
                <a:cs typeface="Times New Roman" panose="02020603050405020304" pitchFamily="18" charset="0"/>
              </a:rPr>
              <a:t>    At the end it is concluded that we have made effort on following points</a:t>
            </a:r>
          </a:p>
          <a:p>
            <a:pPr marL="342900" indent="-342900" algn="just">
              <a:lnSpc>
                <a:spcPct val="150000"/>
              </a:lnSpc>
              <a:buFont typeface="Wingdings" panose="020B0604020202020204" pitchFamily="34" charset="0"/>
              <a:buChar char="Ø"/>
            </a:pPr>
            <a:r>
              <a:rPr lang="en-US" sz="8000" dirty="0">
                <a:latin typeface="Times New Roman" panose="02020603050405020304" pitchFamily="18" charset="0"/>
                <a:ea typeface="+mn-lt"/>
                <a:cs typeface="Times New Roman" panose="02020603050405020304" pitchFamily="18" charset="0"/>
              </a:rPr>
              <a:t>We understand the problem domain and produce a model of the system, which describes operations that can be performed on the system.</a:t>
            </a:r>
          </a:p>
          <a:p>
            <a:pPr marL="342900" indent="-342900" algn="just">
              <a:lnSpc>
                <a:spcPct val="150000"/>
              </a:lnSpc>
              <a:buFont typeface="Wingdings" panose="020B0604020202020204" pitchFamily="34" charset="0"/>
              <a:buChar char="Ø"/>
            </a:pPr>
            <a:r>
              <a:rPr lang="en-US" sz="8000" dirty="0">
                <a:latin typeface="Times New Roman" panose="02020603050405020304" pitchFamily="18" charset="0"/>
                <a:ea typeface="+mn-lt"/>
                <a:cs typeface="Times New Roman" panose="02020603050405020304" pitchFamily="18" charset="0"/>
              </a:rPr>
              <a:t>We included features and operations in detail, including screen layouts.</a:t>
            </a:r>
            <a:endParaRPr lang="en-US" sz="8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20B0604020202020204" pitchFamily="34" charset="0"/>
              <a:buChar char="Ø"/>
            </a:pPr>
            <a:r>
              <a:rPr lang="en-US" sz="8000" dirty="0">
                <a:latin typeface="Times New Roman" panose="02020603050405020304" pitchFamily="18" charset="0"/>
                <a:ea typeface="+mn-lt"/>
                <a:cs typeface="Times New Roman" panose="02020603050405020304" pitchFamily="18" charset="0"/>
              </a:rPr>
              <a:t>We designed user interface and security issues related to system.</a:t>
            </a:r>
          </a:p>
          <a:p>
            <a:pPr marL="342900" indent="-342900" algn="just">
              <a:lnSpc>
                <a:spcPct val="150000"/>
              </a:lnSpc>
              <a:buFont typeface="Wingdings" panose="020B0604020202020204" pitchFamily="34" charset="0"/>
              <a:buChar char="Ø"/>
            </a:pPr>
            <a:r>
              <a:rPr lang="en-US" sz="8000" dirty="0">
                <a:latin typeface="Times New Roman" panose="02020603050405020304" pitchFamily="18" charset="0"/>
                <a:ea typeface="+mn-lt"/>
                <a:cs typeface="Times New Roman" panose="02020603050405020304" pitchFamily="18" charset="0"/>
              </a:rPr>
              <a:t>Finally, the system is implemented and tested according to test cases.</a:t>
            </a:r>
          </a:p>
          <a:p>
            <a:pPr marL="0" indent="0">
              <a:buNone/>
            </a:pPr>
            <a:endParaRPr lang="en-IN" dirty="0"/>
          </a:p>
        </p:txBody>
      </p:sp>
    </p:spTree>
    <p:extLst>
      <p:ext uri="{BB962C8B-B14F-4D97-AF65-F5344CB8AC3E}">
        <p14:creationId xmlns:p14="http://schemas.microsoft.com/office/powerpoint/2010/main" val="2650854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4997F7B-E540-47AD-8F42-7D7946551B25}"/>
              </a:ext>
            </a:extLst>
          </p:cNvPr>
          <p:cNvSpPr>
            <a:spLocks noGrp="1"/>
          </p:cNvSpPr>
          <p:nvPr>
            <p:ph type="title"/>
          </p:nvPr>
        </p:nvSpPr>
        <p:spPr>
          <a:xfrm>
            <a:off x="1300485" y="328675"/>
            <a:ext cx="8683348" cy="1143000"/>
          </a:xfrm>
        </p:spPr>
        <p:txBody>
          <a:bodyPr>
            <a:normAutofit/>
          </a:bodyPr>
          <a:lstStyle/>
          <a:p>
            <a:pPr marL="0" indent="0" algn="ctr">
              <a:buNone/>
            </a:pPr>
            <a:r>
              <a:rPr lang="en-US" sz="3200" b="1" dirty="0">
                <a:latin typeface="Times New Roman" panose="02020603050405020304" pitchFamily="18" charset="0"/>
                <a:ea typeface="+mj-lt"/>
                <a:cs typeface="Times New Roman" panose="02020603050405020304" pitchFamily="18" charset="0"/>
              </a:rPr>
              <a:t>ABSTRACT </a:t>
            </a:r>
            <a:endParaRPr lang="en-US" sz="3200" dirty="0">
              <a:latin typeface="Times New Roman" panose="02020603050405020304" pitchFamily="18" charset="0"/>
              <a:ea typeface="+mj-lt"/>
              <a:cs typeface="Times New Roman" panose="02020603050405020304" pitchFamily="18" charset="0"/>
            </a:endParaRPr>
          </a:p>
        </p:txBody>
      </p:sp>
      <p:sp>
        <p:nvSpPr>
          <p:cNvPr id="3" name="Content Placeholder 2">
            <a:extLst>
              <a:ext uri="{FF2B5EF4-FFF2-40B4-BE49-F238E27FC236}">
                <a16:creationId xmlns="" xmlns:a16="http://schemas.microsoft.com/office/drawing/2014/main" id="{39376A5A-45C3-4276-9D70-C4CE93CE8BD5}"/>
              </a:ext>
            </a:extLst>
          </p:cNvPr>
          <p:cNvSpPr>
            <a:spLocks noGrp="1"/>
          </p:cNvSpPr>
          <p:nvPr>
            <p:ph sz="quarter" idx="13"/>
          </p:nvPr>
        </p:nvSpPr>
        <p:spPr>
          <a:xfrm>
            <a:off x="1392572" y="1559029"/>
            <a:ext cx="9370504" cy="4757882"/>
          </a:xfrm>
        </p:spPr>
        <p:txBody>
          <a:bodyPr vert="horz" lIns="91440" tIns="45720" rIns="91440" bIns="45720" rtlCol="0" anchor="t">
            <a:noAutofit/>
          </a:bodyPr>
          <a:lstStyle/>
          <a:p>
            <a:pPr algn="just">
              <a:lnSpc>
                <a:spcPct val="150000"/>
              </a:lnSpc>
              <a:buFont typeface="Wingdings" panose="05000000000000000000" pitchFamily="2" charset="2"/>
              <a:buChar char="Ø"/>
            </a:pPr>
            <a:r>
              <a:rPr lang="en-US" sz="2000" dirty="0">
                <a:latin typeface="Times New Roman" panose="02020603050405020304" pitchFamily="18" charset="0"/>
                <a:ea typeface="+mn-lt"/>
                <a:cs typeface="Times New Roman" panose="02020603050405020304" pitchFamily="18" charset="0"/>
              </a:rPr>
              <a:t>The purpose of E-Medicare System is to automate the existing manual system by the help of computerized equipment's and full-fledged computer software, fulfilling their requirements, so that their valuable data/information can be stored for a longer period with easy accessing and manipulation of the same.</a:t>
            </a:r>
          </a:p>
          <a:p>
            <a:pPr algn="just">
              <a:lnSpc>
                <a:spcPct val="15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E-Medicare System, as described above, can lead to error free, secure, reliable and fast management system. </a:t>
            </a:r>
            <a:endParaRPr lang="en-US" sz="2000" dirty="0">
              <a:latin typeface="Times New Roman" panose="02020603050405020304" pitchFamily="18" charset="0"/>
              <a:cs typeface="Times New Roman" panose="02020603050405020304" pitchFamily="18" charset="0"/>
            </a:endParaRPr>
          </a:p>
          <a:p>
            <a:pPr marL="45720" indent="0">
              <a:buNone/>
            </a:pPr>
            <a:endParaRPr lang="en-US" sz="2400" dirty="0">
              <a:latin typeface="Garamond"/>
              <a:cs typeface="Calibri"/>
            </a:endParaRPr>
          </a:p>
        </p:txBody>
      </p:sp>
    </p:spTree>
    <p:extLst>
      <p:ext uri="{BB962C8B-B14F-4D97-AF65-F5344CB8AC3E}">
        <p14:creationId xmlns:p14="http://schemas.microsoft.com/office/powerpoint/2010/main" val="3880076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90EC68-204E-4CB2-8BC0-ACC420D5EB2A}"/>
              </a:ext>
            </a:extLst>
          </p:cNvPr>
          <p:cNvSpPr>
            <a:spLocks noGrp="1"/>
          </p:cNvSpPr>
          <p:nvPr>
            <p:ph type="title"/>
          </p:nvPr>
        </p:nvSpPr>
        <p:spPr>
          <a:xfrm>
            <a:off x="895709" y="2766144"/>
            <a:ext cx="10515600" cy="1325563"/>
          </a:xfrm>
        </p:spPr>
        <p:txBody>
          <a:bodyPr>
            <a:normAutofit/>
          </a:bodyPr>
          <a:lstStyle/>
          <a:p>
            <a:pPr marL="0" indent="0" algn="ctr">
              <a:buNone/>
            </a:pPr>
            <a:r>
              <a:rPr lang="en-US" sz="3600" b="1" smtClean="0">
                <a:latin typeface="Times New Roman" panose="02020603050405020304" pitchFamily="18" charset="0"/>
                <a:cs typeface="Times New Roman" panose="02020603050405020304" pitchFamily="18" charset="0"/>
              </a:rPr>
              <a:t>THANK  YOU</a:t>
            </a:r>
            <a:endParaRPr 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132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3D6A73-593E-48C7-8C34-3C03E78EDCD9}"/>
              </a:ext>
            </a:extLst>
          </p:cNvPr>
          <p:cNvSpPr>
            <a:spLocks noGrp="1"/>
          </p:cNvSpPr>
          <p:nvPr>
            <p:ph type="title"/>
          </p:nvPr>
        </p:nvSpPr>
        <p:spPr>
          <a:xfrm>
            <a:off x="2718034" y="521621"/>
            <a:ext cx="4362274" cy="1143000"/>
          </a:xfrm>
        </p:spPr>
        <p:txBody>
          <a:bodyPr>
            <a:normAutofit fontScale="90000"/>
          </a:bodyPr>
          <a:lstStyle/>
          <a:p>
            <a:pPr marL="0" indent="0">
              <a:lnSpc>
                <a:spcPct val="150000"/>
              </a:lnSpc>
              <a:buNone/>
            </a:pPr>
            <a:r>
              <a:rPr lang="en-US" sz="2400" b="1">
                <a:latin typeface="Times New Roman" panose="02020603050405020304" pitchFamily="18" charset="0"/>
                <a:cs typeface="Times New Roman" panose="02020603050405020304" pitchFamily="18" charset="0"/>
              </a:rPr>
              <a:t>	</a:t>
            </a:r>
            <a:r>
              <a:rPr lang="en-US" sz="2400" b="1" smtClean="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 xmlns:a16="http://schemas.microsoft.com/office/drawing/2014/main" id="{3ABAA3E5-E2CF-41D5-B40B-F679C8A9D2B0}"/>
              </a:ext>
            </a:extLst>
          </p:cNvPr>
          <p:cNvSpPr>
            <a:spLocks noGrp="1"/>
          </p:cNvSpPr>
          <p:nvPr>
            <p:ph sz="quarter" idx="13"/>
          </p:nvPr>
        </p:nvSpPr>
        <p:spPr>
          <a:xfrm>
            <a:off x="1515610" y="1989869"/>
            <a:ext cx="9054517" cy="3474720"/>
          </a:xfrm>
        </p:spPr>
        <p:txBody>
          <a:bodyPr vert="horz" lIns="91440" tIns="45720" rIns="91440" bIns="45720" rtlCol="0" anchor="t">
            <a:normAutofit fontScale="85000" lnSpcReduction="20000"/>
          </a:bodyPr>
          <a:lstStyle/>
          <a:p>
            <a:pPr marL="0" indent="0">
              <a:buNone/>
            </a:pPr>
            <a:endParaRPr lang="en-US" dirty="0">
              <a:cs typeface="Calibri" panose="020F0502020204030204"/>
            </a:endParaRPr>
          </a:p>
          <a:p>
            <a:pPr algn="just">
              <a:lnSpc>
                <a:spcPct val="150000"/>
              </a:lnSpc>
              <a:buFont typeface="Wingdings" panose="020B0604020202020204" pitchFamily="34" charset="0"/>
              <a:buChar char="Ø"/>
            </a:pPr>
            <a:r>
              <a:rPr lang="en-US" sz="2300" dirty="0">
                <a:latin typeface="Times New Roman" panose="02020603050405020304" pitchFamily="18" charset="0"/>
                <a:ea typeface="+mn-lt"/>
                <a:cs typeface="Times New Roman" panose="02020603050405020304" pitchFamily="18" charset="0"/>
              </a:rPr>
              <a:t>The “Online Medical Store” has been developed to override the problems prevailing in the practicing manual system. This software is supposed to eliminate and reduce the hardships faced by the existing system. Online Medical Store can lead to error free, secure, reliable and fast management system.</a:t>
            </a:r>
            <a:r>
              <a:rPr lang="en-IN" sz="2300" dirty="0">
                <a:latin typeface="Times New Roman" panose="02020603050405020304" pitchFamily="18" charset="0"/>
                <a:ea typeface="+mn-lt"/>
                <a:cs typeface="Times New Roman" panose="02020603050405020304" pitchFamily="18" charset="0"/>
              </a:rPr>
              <a:t> </a:t>
            </a:r>
            <a:endParaRPr lang="en-US" sz="2300" dirty="0">
              <a:latin typeface="Times New Roman" panose="02020603050405020304" pitchFamily="18" charset="0"/>
              <a:ea typeface="+mn-lt"/>
              <a:cs typeface="Times New Roman" panose="02020603050405020304" pitchFamily="18" charset="0"/>
            </a:endParaRPr>
          </a:p>
          <a:p>
            <a:pPr algn="just">
              <a:lnSpc>
                <a:spcPct val="150000"/>
              </a:lnSpc>
              <a:buFont typeface="Wingdings" panose="020B0604020202020204" pitchFamily="34" charset="0"/>
              <a:buChar char="Ø"/>
            </a:pPr>
            <a:endParaRPr lang="en-US" sz="2300" dirty="0">
              <a:latin typeface="Times New Roman" panose="02020603050405020304" pitchFamily="18" charset="0"/>
              <a:ea typeface="+mn-lt"/>
              <a:cs typeface="Times New Roman" panose="02020603050405020304" pitchFamily="18" charset="0"/>
            </a:endParaRPr>
          </a:p>
          <a:p>
            <a:pPr algn="just">
              <a:lnSpc>
                <a:spcPct val="150000"/>
              </a:lnSpc>
              <a:buFont typeface="Wingdings" panose="020B0604020202020204" pitchFamily="34" charset="0"/>
              <a:buChar char="Ø"/>
            </a:pPr>
            <a:r>
              <a:rPr lang="en-US" sz="2300" dirty="0">
                <a:latin typeface="Times New Roman" panose="02020603050405020304" pitchFamily="18" charset="0"/>
                <a:ea typeface="+mn-lt"/>
                <a:cs typeface="Times New Roman" panose="02020603050405020304" pitchFamily="18" charset="0"/>
              </a:rPr>
              <a:t>"Online Medical Store" - </a:t>
            </a:r>
            <a:r>
              <a:rPr lang="en-US" sz="2300">
                <a:latin typeface="Times New Roman" panose="02020603050405020304" pitchFamily="18" charset="0"/>
                <a:ea typeface="+mn-lt"/>
                <a:cs typeface="Times New Roman" panose="02020603050405020304" pitchFamily="18" charset="0"/>
              </a:rPr>
              <a:t>web </a:t>
            </a:r>
            <a:r>
              <a:rPr lang="en-US" sz="2300" smtClean="0">
                <a:latin typeface="Times New Roman" panose="02020603050405020304" pitchFamily="18" charset="0"/>
                <a:ea typeface="+mn-lt"/>
                <a:cs typeface="Times New Roman" panose="02020603050405020304" pitchFamily="18" charset="0"/>
              </a:rPr>
              <a:t>application, </a:t>
            </a:r>
            <a:r>
              <a:rPr lang="en-US" sz="2300" dirty="0">
                <a:latin typeface="Times New Roman" panose="02020603050405020304" pitchFamily="18" charset="0"/>
                <a:ea typeface="+mn-lt"/>
                <a:cs typeface="Times New Roman" panose="02020603050405020304" pitchFamily="18" charset="0"/>
              </a:rPr>
              <a:t>where users can register, login, </a:t>
            </a:r>
            <a:r>
              <a:rPr lang="en-US" sz="2300">
                <a:latin typeface="Times New Roman" panose="02020603050405020304" pitchFamily="18" charset="0"/>
                <a:ea typeface="+mn-lt"/>
                <a:cs typeface="Times New Roman" panose="02020603050405020304" pitchFamily="18" charset="0"/>
              </a:rPr>
              <a:t>purchase </a:t>
            </a:r>
            <a:r>
              <a:rPr lang="en-US" sz="2300" smtClean="0">
                <a:latin typeface="Times New Roman" panose="02020603050405020304" pitchFamily="18" charset="0"/>
                <a:ea typeface="+mn-lt"/>
                <a:cs typeface="Times New Roman" panose="02020603050405020304" pitchFamily="18" charset="0"/>
              </a:rPr>
              <a:t>medicines and </a:t>
            </a:r>
            <a:r>
              <a:rPr lang="en-US" sz="2300" dirty="0">
                <a:latin typeface="Times New Roman" panose="02020603050405020304" pitchFamily="18" charset="0"/>
                <a:ea typeface="+mn-lt"/>
                <a:cs typeface="Times New Roman" panose="02020603050405020304" pitchFamily="18" charset="0"/>
              </a:rPr>
              <a:t>manage their orders in the system.</a:t>
            </a:r>
            <a:r>
              <a:rPr lang="en-IN" sz="2300" dirty="0">
                <a:latin typeface="Times New Roman" panose="02020603050405020304" pitchFamily="18" charset="0"/>
                <a:ea typeface="+mn-lt"/>
                <a:cs typeface="Times New Roman" panose="02020603050405020304" pitchFamily="18" charset="0"/>
              </a:rPr>
              <a:t> </a:t>
            </a:r>
            <a:endParaRPr lang="en-US" sz="2300" dirty="0">
              <a:latin typeface="Times New Roman" panose="02020603050405020304" pitchFamily="18" charset="0"/>
              <a:ea typeface="+mn-lt"/>
              <a:cs typeface="Times New Roman" panose="02020603050405020304" pitchFamily="18" charset="0"/>
            </a:endParaRPr>
          </a:p>
          <a:p>
            <a:endParaRPr lang="en-US" dirty="0">
              <a:cs typeface="Calibri"/>
            </a:endParaRPr>
          </a:p>
        </p:txBody>
      </p:sp>
    </p:spTree>
    <p:extLst>
      <p:ext uri="{BB962C8B-B14F-4D97-AF65-F5344CB8AC3E}">
        <p14:creationId xmlns:p14="http://schemas.microsoft.com/office/powerpoint/2010/main" val="46507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4A5B80-CEF2-43C0-962C-F652BC4A8491}"/>
              </a:ext>
            </a:extLst>
          </p:cNvPr>
          <p:cNvSpPr>
            <a:spLocks noGrp="1"/>
          </p:cNvSpPr>
          <p:nvPr>
            <p:ph type="title"/>
          </p:nvPr>
        </p:nvSpPr>
        <p:spPr>
          <a:xfrm>
            <a:off x="838200" y="336250"/>
            <a:ext cx="6099495" cy="1325563"/>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						</a:t>
            </a: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 xmlns:a16="http://schemas.microsoft.com/office/drawing/2014/main" id="{D74D56C6-6261-4876-9675-4C821A039636}"/>
              </a:ext>
            </a:extLst>
          </p:cNvPr>
          <p:cNvSpPr>
            <a:spLocks noGrp="1"/>
          </p:cNvSpPr>
          <p:nvPr>
            <p:ph sz="quarter" idx="13"/>
          </p:nvPr>
        </p:nvSpPr>
        <p:spPr>
          <a:xfrm>
            <a:off x="1112940" y="2090537"/>
            <a:ext cx="8534400" cy="3474720"/>
          </a:xfrm>
        </p:spPr>
        <p:txBody>
          <a:bodyPr vert="horz" lIns="91440" tIns="45720" rIns="91440" bIns="45720" rtlCol="0" anchor="t">
            <a:normAutofit/>
          </a:bodyPr>
          <a:lstStyle/>
          <a:p>
            <a:pPr marL="0" indent="0">
              <a:buNone/>
            </a:pPr>
            <a:endParaRPr lang="en-US" dirty="0">
              <a:latin typeface="Garamond"/>
              <a:ea typeface="+mn-lt"/>
              <a:cs typeface="+mn-lt"/>
            </a:endParaRPr>
          </a:p>
          <a:p>
            <a:pPr algn="just">
              <a:lnSpc>
                <a:spcPct val="150000"/>
              </a:lnSpc>
              <a:buFont typeface="Wingdings" panose="05000000000000000000" pitchFamily="2" charset="2"/>
              <a:buChar char="Ø"/>
            </a:pPr>
            <a:r>
              <a:rPr lang="en-US" sz="2000" dirty="0">
                <a:latin typeface="Times New Roman" panose="02020603050405020304" pitchFamily="18" charset="0"/>
                <a:ea typeface="+mn-lt"/>
                <a:cs typeface="Times New Roman" panose="02020603050405020304" pitchFamily="18" charset="0"/>
              </a:rPr>
              <a:t>The </a:t>
            </a:r>
            <a:r>
              <a:rPr lang="en-US" sz="2000">
                <a:latin typeface="Times New Roman" panose="02020603050405020304" pitchFamily="18" charset="0"/>
                <a:ea typeface="+mn-lt"/>
                <a:cs typeface="Times New Roman" panose="02020603050405020304" pitchFamily="18" charset="0"/>
              </a:rPr>
              <a:t>proposed </a:t>
            </a:r>
            <a:r>
              <a:rPr lang="en-US" sz="2000" smtClean="0">
                <a:latin typeface="Times New Roman" panose="02020603050405020304" pitchFamily="18" charset="0"/>
                <a:ea typeface="+mn-lt"/>
                <a:cs typeface="Times New Roman" panose="02020603050405020304" pitchFamily="18" charset="0"/>
              </a:rPr>
              <a:t>Medicine ordering Store </a:t>
            </a:r>
            <a:r>
              <a:rPr lang="en-US" sz="2000" dirty="0">
                <a:latin typeface="Times New Roman" panose="02020603050405020304" pitchFamily="18" charset="0"/>
                <a:ea typeface="+mn-lt"/>
                <a:cs typeface="Times New Roman" panose="02020603050405020304" pitchFamily="18" charset="0"/>
              </a:rPr>
              <a:t>system will </a:t>
            </a:r>
            <a:r>
              <a:rPr lang="en-US" sz="2000">
                <a:latin typeface="Times New Roman" panose="02020603050405020304" pitchFamily="18" charset="0"/>
                <a:ea typeface="+mn-lt"/>
                <a:cs typeface="Times New Roman" panose="02020603050405020304" pitchFamily="18" charset="0"/>
              </a:rPr>
              <a:t>completely </a:t>
            </a:r>
            <a:r>
              <a:rPr lang="en-US" sz="2000" smtClean="0">
                <a:latin typeface="Times New Roman" panose="02020603050405020304" pitchFamily="18" charset="0"/>
                <a:ea typeface="+mn-lt"/>
                <a:cs typeface="Times New Roman" panose="02020603050405020304" pitchFamily="18" charset="0"/>
              </a:rPr>
              <a:t>revolutionize </a:t>
            </a:r>
            <a:r>
              <a:rPr lang="en-US" sz="2000" dirty="0">
                <a:latin typeface="Times New Roman" panose="02020603050405020304" pitchFamily="18" charset="0"/>
                <a:ea typeface="+mn-lt"/>
                <a:cs typeface="Times New Roman" panose="02020603050405020304" pitchFamily="18" charset="0"/>
              </a:rPr>
              <a:t>the industry. </a:t>
            </a:r>
          </a:p>
          <a:p>
            <a:pPr algn="just">
              <a:lnSpc>
                <a:spcPct val="150000"/>
              </a:lnSpc>
              <a:buFont typeface="Wingdings" panose="05000000000000000000" pitchFamily="2" charset="2"/>
              <a:buChar char="Ø"/>
            </a:pPr>
            <a:r>
              <a:rPr lang="en-US" sz="2000" dirty="0">
                <a:latin typeface="Times New Roman" panose="02020603050405020304" pitchFamily="18" charset="0"/>
                <a:ea typeface="+mn-lt"/>
                <a:cs typeface="Times New Roman" panose="02020603050405020304" pitchFamily="18" charset="0"/>
              </a:rPr>
              <a:t>Searching of products, order placing, billing and product stock can be maintained by a single click. </a:t>
            </a:r>
          </a:p>
          <a:p>
            <a:pPr algn="just">
              <a:lnSpc>
                <a:spcPct val="150000"/>
              </a:lnSpc>
              <a:buFont typeface="Wingdings" panose="05000000000000000000" pitchFamily="2" charset="2"/>
              <a:buChar char="Ø"/>
            </a:pPr>
            <a:r>
              <a:rPr lang="en-US" sz="2000" smtClean="0">
                <a:latin typeface="Times New Roman" panose="02020603050405020304" pitchFamily="18" charset="0"/>
                <a:ea typeface="+mn-lt"/>
                <a:cs typeface="Times New Roman" panose="02020603050405020304" pitchFamily="18" charset="0"/>
              </a:rPr>
              <a:t> </a:t>
            </a:r>
            <a:r>
              <a:rPr lang="en-US" sz="2000" dirty="0">
                <a:latin typeface="Times New Roman" panose="02020603050405020304" pitchFamily="18" charset="0"/>
                <a:ea typeface="+mn-lt"/>
                <a:cs typeface="Times New Roman" panose="02020603050405020304" pitchFamily="18" charset="0"/>
              </a:rPr>
              <a:t>The payment of the order can also be </a:t>
            </a:r>
            <a:r>
              <a:rPr lang="en-US" sz="2000">
                <a:latin typeface="Times New Roman" panose="02020603050405020304" pitchFamily="18" charset="0"/>
                <a:ea typeface="+mn-lt"/>
                <a:cs typeface="Times New Roman" panose="02020603050405020304" pitchFamily="18" charset="0"/>
              </a:rPr>
              <a:t>done </a:t>
            </a:r>
            <a:r>
              <a:rPr lang="en-US" sz="2000" smtClean="0">
                <a:latin typeface="Times New Roman" panose="02020603050405020304" pitchFamily="18" charset="0"/>
                <a:ea typeface="+mn-lt"/>
                <a:cs typeface="Times New Roman" panose="02020603050405020304" pitchFamily="18" charset="0"/>
              </a:rPr>
              <a:t>via online.</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1923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8B5B1CF-3E6E-4281-A30D-D8CC88269E62}"/>
              </a:ext>
            </a:extLst>
          </p:cNvPr>
          <p:cNvSpPr>
            <a:spLocks noGrp="1"/>
          </p:cNvSpPr>
          <p:nvPr>
            <p:ph type="title"/>
          </p:nvPr>
        </p:nvSpPr>
        <p:spPr>
          <a:xfrm>
            <a:off x="1727964" y="292627"/>
            <a:ext cx="6686195" cy="1325563"/>
          </a:xfrm>
        </p:spPr>
        <p:txBody>
          <a:bodyPr>
            <a:normAutofit/>
          </a:bodyPr>
          <a:lstStyle/>
          <a:p>
            <a:pPr marL="0" indent="0">
              <a:buNone/>
            </a:pPr>
            <a:r>
              <a:rPr lang="en-US" sz="28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TECHNOLOGY USED</a:t>
            </a:r>
          </a:p>
        </p:txBody>
      </p:sp>
      <p:sp>
        <p:nvSpPr>
          <p:cNvPr id="3" name="Content Placeholder 2">
            <a:extLst>
              <a:ext uri="{FF2B5EF4-FFF2-40B4-BE49-F238E27FC236}">
                <a16:creationId xmlns="" xmlns:a16="http://schemas.microsoft.com/office/drawing/2014/main" id="{DF8D8F62-7430-48E8-895F-0BD81DE646C3}"/>
              </a:ext>
            </a:extLst>
          </p:cNvPr>
          <p:cNvSpPr>
            <a:spLocks noGrp="1"/>
          </p:cNvSpPr>
          <p:nvPr>
            <p:ph sz="quarter" idx="13"/>
          </p:nvPr>
        </p:nvSpPr>
        <p:spPr>
          <a:xfrm>
            <a:off x="1556025" y="1777581"/>
            <a:ext cx="9101488" cy="4217252"/>
          </a:xfrm>
        </p:spPr>
        <p:txBody>
          <a:bodyPr vert="horz" lIns="91440" tIns="45720" rIns="91440" bIns="45720" rtlCol="0" anchor="t">
            <a:noAutofit/>
          </a:bodyPr>
          <a:lstStyle/>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HTML : Page layout has been designed in HTML</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CSS : CSS has been used for all the designing part</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JavaScript : All the validation task and animations has been developed </a:t>
            </a:r>
            <a:r>
              <a:rPr lang="en-US" sz="2000">
                <a:latin typeface="Times New Roman" panose="02020603050405020304" pitchFamily="18" charset="0"/>
                <a:ea typeface="+mn-lt"/>
                <a:cs typeface="Times New Roman" panose="02020603050405020304" pitchFamily="18" charset="0"/>
              </a:rPr>
              <a:t>by </a:t>
            </a:r>
            <a:r>
              <a:rPr lang="en-US" sz="2000" smtClean="0">
                <a:latin typeface="Times New Roman" panose="02020603050405020304" pitchFamily="18" charset="0"/>
                <a:ea typeface="+mn-lt"/>
                <a:cs typeface="Times New Roman" panose="02020603050405020304" pitchFamily="18" charset="0"/>
              </a:rPr>
              <a:t>JavaScript</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Java : All the business logic has been written in Java</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MySQL : MySQL database has been used as database for the project</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Angular CLI : Command-line interface tool that we use to initialize.</a:t>
            </a:r>
          </a:p>
        </p:txBody>
      </p:sp>
    </p:spTree>
    <p:extLst>
      <p:ext uri="{BB962C8B-B14F-4D97-AF65-F5344CB8AC3E}">
        <p14:creationId xmlns:p14="http://schemas.microsoft.com/office/powerpoint/2010/main" val="1442438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8E1A69-7B48-4691-A6EF-E344EE9576FC}"/>
              </a:ext>
            </a:extLst>
          </p:cNvPr>
          <p:cNvSpPr>
            <a:spLocks noGrp="1"/>
          </p:cNvSpPr>
          <p:nvPr>
            <p:ph type="title"/>
          </p:nvPr>
        </p:nvSpPr>
        <p:spPr>
          <a:xfrm>
            <a:off x="1057203" y="420954"/>
            <a:ext cx="6123773" cy="1143000"/>
          </a:xfrm>
        </p:spPr>
        <p:txBody>
          <a:bodyPr>
            <a:normAutofit/>
          </a:bodyPr>
          <a:lstStyle/>
          <a:p>
            <a:pPr marL="0" indent="0">
              <a:buNone/>
            </a:pPr>
            <a:r>
              <a:rPr lang="en-US" sz="28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ENVIRONMENT</a:t>
            </a:r>
          </a:p>
        </p:txBody>
      </p:sp>
      <p:sp>
        <p:nvSpPr>
          <p:cNvPr id="3" name="Content Placeholder 2">
            <a:extLst>
              <a:ext uri="{FF2B5EF4-FFF2-40B4-BE49-F238E27FC236}">
                <a16:creationId xmlns="" xmlns:a16="http://schemas.microsoft.com/office/drawing/2014/main" id="{1354629D-FC8D-4F68-9001-37EEF3326D88}"/>
              </a:ext>
            </a:extLst>
          </p:cNvPr>
          <p:cNvSpPr>
            <a:spLocks noGrp="1"/>
          </p:cNvSpPr>
          <p:nvPr>
            <p:ph sz="quarter" idx="13"/>
          </p:nvPr>
        </p:nvSpPr>
        <p:spPr>
          <a:xfrm>
            <a:off x="1364608" y="2031814"/>
            <a:ext cx="8593123" cy="4033426"/>
          </a:xfrm>
        </p:spPr>
        <p:txBody>
          <a:bodyPr vert="horz" lIns="91440" tIns="45720" rIns="91440" bIns="45720" rtlCol="0" anchor="t">
            <a:noAutofit/>
          </a:bodyPr>
          <a:lstStyle/>
          <a:p>
            <a:pPr algn="just">
              <a:lnSpc>
                <a:spcPct val="100000"/>
              </a:lnSpc>
              <a:buNone/>
            </a:pPr>
            <a:r>
              <a:rPr lang="en-US" sz="2000" dirty="0">
                <a:latin typeface="Times New Roman" panose="02020603050405020304" pitchFamily="18" charset="0"/>
                <a:ea typeface="+mn-lt"/>
                <a:cs typeface="Times New Roman" panose="02020603050405020304" pitchFamily="18" charset="0"/>
              </a:rPr>
              <a:t>The system will be developed on any Windows OS machine using J2EE, Hibernate and Spring.</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marL="0" indent="0" algn="just">
              <a:lnSpc>
                <a:spcPct val="100000"/>
              </a:lnSpc>
              <a:buNone/>
            </a:pP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Server – Apache Tomcat 8 </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Database – My SQL  </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My SQL J Connector </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Node </a:t>
            </a:r>
            <a:r>
              <a:rPr lang="en-US" sz="2000">
                <a:latin typeface="Times New Roman" panose="02020603050405020304" pitchFamily="18" charset="0"/>
                <a:ea typeface="+mn-lt"/>
                <a:cs typeface="Times New Roman" panose="02020603050405020304" pitchFamily="18" charset="0"/>
              </a:rPr>
              <a:t>Version </a:t>
            </a:r>
            <a:r>
              <a:rPr lang="en-US" sz="2000" smtClean="0">
                <a:latin typeface="Times New Roman" panose="02020603050405020304" pitchFamily="18" charset="0"/>
                <a:ea typeface="+mn-lt"/>
                <a:cs typeface="Times New Roman" panose="02020603050405020304" pitchFamily="18" charset="0"/>
              </a:rPr>
              <a:t>12</a:t>
            </a:r>
            <a:r>
              <a:rPr lang="en-US"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Angular CLI   </a:t>
            </a: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JDK 1.8</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Eclipse IDE or Spring Tool Suite</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marL="0" indent="0">
              <a:buNone/>
            </a:pPr>
            <a:endParaRPr lang="en-US" sz="1900" dirty="0">
              <a:cs typeface="Calibri" panose="020F0502020204030204"/>
            </a:endParaRPr>
          </a:p>
        </p:txBody>
      </p:sp>
    </p:spTree>
    <p:extLst>
      <p:ext uri="{BB962C8B-B14F-4D97-AF65-F5344CB8AC3E}">
        <p14:creationId xmlns:p14="http://schemas.microsoft.com/office/powerpoint/2010/main" val="3815372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76F5D2-A4AD-4FEE-A3E1-5A1FB935D7D1}"/>
              </a:ext>
            </a:extLst>
          </p:cNvPr>
          <p:cNvSpPr>
            <a:spLocks noGrp="1"/>
          </p:cNvSpPr>
          <p:nvPr>
            <p:ph type="title"/>
          </p:nvPr>
        </p:nvSpPr>
        <p:spPr>
          <a:xfrm>
            <a:off x="1115926" y="68616"/>
            <a:ext cx="8683348" cy="1143000"/>
          </a:xfrm>
        </p:spPr>
        <p:txBody>
          <a:bodyPr>
            <a:normAutofit/>
          </a:bodyPr>
          <a:lstStyle/>
          <a:p>
            <a:pPr marL="0" indent="0">
              <a:buNone/>
            </a:pPr>
            <a:r>
              <a:rPr lang="en-US" sz="3200" b="1" dirty="0">
                <a:latin typeface="Times New Roman" panose="02020603050405020304" pitchFamily="18" charset="0"/>
                <a:ea typeface="+mj-lt"/>
                <a:cs typeface="Times New Roman" panose="02020603050405020304" pitchFamily="18" charset="0"/>
              </a:rPr>
              <a:t>MODULES OF E-MEDICARE SYSTEM</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1C2AF04B-956D-443C-A5B4-C35731B7E293}"/>
              </a:ext>
            </a:extLst>
          </p:cNvPr>
          <p:cNvSpPr>
            <a:spLocks noGrp="1"/>
          </p:cNvSpPr>
          <p:nvPr>
            <p:ph sz="quarter" idx="13"/>
          </p:nvPr>
        </p:nvSpPr>
        <p:spPr>
          <a:xfrm>
            <a:off x="1410231" y="1326159"/>
            <a:ext cx="8995611" cy="3984415"/>
          </a:xfrm>
        </p:spPr>
        <p:txBody>
          <a:bodyPr vert="horz" lIns="91440" tIns="45720" rIns="91440" bIns="45720" rtlCol="0" anchor="t">
            <a:normAutofit/>
          </a:bodyPr>
          <a:lstStyle/>
          <a:p>
            <a:pPr marL="342900" indent="-342900" algn="just">
              <a:buFont typeface="Wingdings" panose="020B0604020202020204" pitchFamily="34" charset="0"/>
              <a:buChar char="Ø"/>
            </a:pPr>
            <a:r>
              <a:rPr lang="en-US" sz="2000">
                <a:latin typeface="Times New Roman" panose="02020603050405020304" pitchFamily="18" charset="0"/>
                <a:ea typeface="+mn-lt"/>
                <a:cs typeface="Times New Roman" panose="02020603050405020304" pitchFamily="18" charset="0"/>
              </a:rPr>
              <a:t>Login Module: Used for managing the login details</a:t>
            </a:r>
          </a:p>
          <a:p>
            <a:pPr marL="342900" indent="-342900" algn="just">
              <a:buFont typeface="Wingdings" panose="020B0604020202020204" pitchFamily="34" charset="0"/>
              <a:buChar char="Ø"/>
            </a:pPr>
            <a:r>
              <a:rPr lang="en-US" sz="2000">
                <a:latin typeface="Times New Roman" panose="02020603050405020304" pitchFamily="18" charset="0"/>
                <a:ea typeface="+mn-lt"/>
                <a:cs typeface="Times New Roman" panose="02020603050405020304" pitchFamily="18" charset="0"/>
              </a:rPr>
              <a:t>Admin Module: Used for managing medicine details and user information.</a:t>
            </a:r>
          </a:p>
          <a:p>
            <a:pPr marL="342900" indent="-342900" algn="just">
              <a:buFont typeface="Wingdings" panose="020B0604020202020204" pitchFamily="34" charset="0"/>
              <a:buChar char="Ø"/>
            </a:pPr>
            <a:r>
              <a:rPr lang="en-US" sz="2000">
                <a:latin typeface="Times New Roman" panose="02020603050405020304" pitchFamily="18" charset="0"/>
                <a:ea typeface="+mn-lt"/>
                <a:cs typeface="Times New Roman" panose="02020603050405020304" pitchFamily="18" charset="0"/>
              </a:rPr>
              <a:t>Users Module: Used for managing the users of the system.</a:t>
            </a:r>
          </a:p>
          <a:p>
            <a:pPr marL="342900" indent="-342900" algn="just">
              <a:lnSpc>
                <a:spcPct val="100000"/>
              </a:lnSpc>
              <a:buFont typeface="Wingdings" panose="020B0604020202020204" pitchFamily="34" charset="0"/>
              <a:buChar char="Ø"/>
            </a:pPr>
            <a:r>
              <a:rPr lang="en-US" sz="2000" smtClean="0">
                <a:latin typeface="Times New Roman" panose="02020603050405020304" pitchFamily="18" charset="0"/>
                <a:ea typeface="+mn-lt"/>
                <a:cs typeface="Times New Roman" panose="02020603050405020304" pitchFamily="18" charset="0"/>
              </a:rPr>
              <a:t>Update Module</a:t>
            </a:r>
            <a:r>
              <a:rPr lang="en-US" sz="2000" dirty="0">
                <a:latin typeface="Times New Roman" panose="02020603050405020304" pitchFamily="18" charset="0"/>
                <a:ea typeface="+mn-lt"/>
                <a:cs typeface="Times New Roman" panose="02020603050405020304" pitchFamily="18" charset="0"/>
              </a:rPr>
              <a:t>: Used </a:t>
            </a:r>
            <a:r>
              <a:rPr lang="en-US" sz="2000">
                <a:latin typeface="Times New Roman" panose="02020603050405020304" pitchFamily="18" charset="0"/>
                <a:ea typeface="+mn-lt"/>
                <a:cs typeface="Times New Roman" panose="02020603050405020304" pitchFamily="18" charset="0"/>
              </a:rPr>
              <a:t>for </a:t>
            </a:r>
            <a:r>
              <a:rPr lang="en-US" sz="2000" smtClean="0">
                <a:latin typeface="Times New Roman" panose="02020603050405020304" pitchFamily="18" charset="0"/>
                <a:ea typeface="+mn-lt"/>
                <a:cs typeface="Times New Roman" panose="02020603050405020304" pitchFamily="18" charset="0"/>
              </a:rPr>
              <a:t>updating the </a:t>
            </a:r>
            <a:r>
              <a:rPr lang="en-US" sz="2000" dirty="0">
                <a:latin typeface="Times New Roman" panose="02020603050405020304" pitchFamily="18" charset="0"/>
                <a:ea typeface="+mn-lt"/>
                <a:cs typeface="Times New Roman" panose="02020603050405020304" pitchFamily="18" charset="0"/>
              </a:rPr>
              <a:t>Customer </a:t>
            </a:r>
            <a:r>
              <a:rPr lang="en-US" sz="2000">
                <a:latin typeface="Times New Roman" panose="02020603050405020304" pitchFamily="18" charset="0"/>
                <a:ea typeface="+mn-lt"/>
                <a:cs typeface="Times New Roman" panose="02020603050405020304" pitchFamily="18" charset="0"/>
              </a:rPr>
              <a:t>details</a:t>
            </a:r>
            <a:r>
              <a:rPr lang="en-US" sz="2000" smtClean="0">
                <a:latin typeface="Times New Roman" panose="02020603050405020304" pitchFamily="18" charset="0"/>
                <a:ea typeface="+mn-lt"/>
                <a:cs typeface="Times New Roman" panose="02020603050405020304" pitchFamily="18" charset="0"/>
              </a:rPr>
              <a:t>.</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a:buChar char="Ø"/>
            </a:pPr>
            <a:r>
              <a:rPr lang="en-US" sz="2000" smtClean="0">
                <a:latin typeface="Times New Roman" panose="02020603050405020304" pitchFamily="18" charset="0"/>
                <a:ea typeface="+mn-lt"/>
                <a:cs typeface="Times New Roman" panose="02020603050405020304" pitchFamily="18" charset="0"/>
              </a:rPr>
              <a:t>Cart Module</a:t>
            </a:r>
            <a:r>
              <a:rPr lang="en-US" sz="2000" dirty="0">
                <a:latin typeface="Times New Roman" panose="02020603050405020304" pitchFamily="18" charset="0"/>
                <a:ea typeface="+mn-lt"/>
                <a:cs typeface="Times New Roman" panose="02020603050405020304" pitchFamily="18" charset="0"/>
              </a:rPr>
              <a:t>: Used for managing the details </a:t>
            </a:r>
            <a:r>
              <a:rPr lang="en-US" sz="2000">
                <a:latin typeface="Times New Roman" panose="02020603050405020304" pitchFamily="18" charset="0"/>
                <a:ea typeface="+mn-lt"/>
                <a:cs typeface="Times New Roman" panose="02020603050405020304" pitchFamily="18" charset="0"/>
              </a:rPr>
              <a:t>of </a:t>
            </a:r>
            <a:r>
              <a:rPr lang="en-US" sz="2000" smtClean="0">
                <a:latin typeface="Times New Roman" panose="02020603050405020304" pitchFamily="18" charset="0"/>
                <a:ea typeface="+mn-lt"/>
                <a:cs typeface="Times New Roman" panose="02020603050405020304" pitchFamily="18" charset="0"/>
              </a:rPr>
              <a:t>Items in the Cart</a:t>
            </a:r>
            <a:endParaRPr lang="en-US" sz="2000" dirty="0">
              <a:latin typeface="Times New Roman" panose="02020603050405020304" pitchFamily="18" charset="0"/>
              <a:ea typeface="+mn-lt"/>
              <a:cs typeface="Times New Roman" panose="02020603050405020304" pitchFamily="18" charset="0"/>
            </a:endParaRPr>
          </a:p>
          <a:p>
            <a:pPr marL="342900" indent="-342900" algn="just">
              <a:lnSpc>
                <a:spcPct val="100000"/>
              </a:lnSpc>
              <a:buFont typeface="Wingdings"/>
              <a:buChar char="Ø"/>
            </a:pPr>
            <a:r>
              <a:rPr lang="en-US" sz="2000" dirty="0">
                <a:latin typeface="Times New Roman" panose="02020603050405020304" pitchFamily="18" charset="0"/>
                <a:ea typeface="+mn-lt"/>
                <a:cs typeface="Times New Roman" panose="02020603050405020304" pitchFamily="18" charset="0"/>
              </a:rPr>
              <a:t>Medicine Module: Used for managing the </a:t>
            </a:r>
            <a:r>
              <a:rPr lang="en-US" sz="2000">
                <a:latin typeface="Times New Roman" panose="02020603050405020304" pitchFamily="18" charset="0"/>
                <a:ea typeface="+mn-lt"/>
                <a:cs typeface="Times New Roman" panose="02020603050405020304" pitchFamily="18" charset="0"/>
              </a:rPr>
              <a:t>Medicine </a:t>
            </a:r>
            <a:r>
              <a:rPr lang="en-US" sz="2000" smtClean="0">
                <a:latin typeface="Times New Roman" panose="02020603050405020304" pitchFamily="18" charset="0"/>
                <a:ea typeface="+mn-lt"/>
                <a:cs typeface="Times New Roman" panose="02020603050405020304" pitchFamily="18" charset="0"/>
              </a:rPr>
              <a:t>details(database)</a:t>
            </a:r>
            <a:endParaRPr lang="en-US" sz="2000" dirty="0">
              <a:latin typeface="Times New Roman" panose="02020603050405020304" pitchFamily="18" charset="0"/>
              <a:ea typeface="+mn-lt"/>
              <a:cs typeface="Times New Roman" panose="02020603050405020304" pitchFamily="18" charset="0"/>
            </a:endParaRPr>
          </a:p>
          <a:p>
            <a:pPr marL="0" indent="0">
              <a:buNone/>
            </a:pPr>
            <a:endParaRPr lang="en-US" dirty="0">
              <a:cs typeface="Calibri" panose="020F0502020204030204"/>
            </a:endParaRPr>
          </a:p>
        </p:txBody>
      </p:sp>
    </p:spTree>
    <p:extLst>
      <p:ext uri="{BB962C8B-B14F-4D97-AF65-F5344CB8AC3E}">
        <p14:creationId xmlns:p14="http://schemas.microsoft.com/office/powerpoint/2010/main" val="75376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0EFAF1-5B11-43DF-8FF4-9C5C2984A26A}"/>
              </a:ext>
            </a:extLst>
          </p:cNvPr>
          <p:cNvSpPr>
            <a:spLocks noGrp="1"/>
          </p:cNvSpPr>
          <p:nvPr>
            <p:ph type="title"/>
          </p:nvPr>
        </p:nvSpPr>
        <p:spPr>
          <a:xfrm>
            <a:off x="838200" y="365125"/>
            <a:ext cx="10515600" cy="563563"/>
          </a:xfrm>
        </p:spPr>
        <p:txBody>
          <a:bodyPr>
            <a:normAutofit fontScale="90000"/>
          </a:bodyPr>
          <a:lstStyle/>
          <a:p>
            <a:r>
              <a:rPr lang="en-US" sz="28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SEQUENCE DIAGRAM</a:t>
            </a:r>
          </a:p>
        </p:txBody>
      </p:sp>
      <p:pic>
        <p:nvPicPr>
          <p:cNvPr id="3" name="Picture 3" descr="Diagram&#10;&#10;Description automatically generated">
            <a:extLst>
              <a:ext uri="{FF2B5EF4-FFF2-40B4-BE49-F238E27FC236}">
                <a16:creationId xmlns="" xmlns:a16="http://schemas.microsoft.com/office/drawing/2014/main" id="{FA5194DD-E8ED-4058-8ACB-A890E9337A37}"/>
              </a:ext>
            </a:extLst>
          </p:cNvPr>
          <p:cNvPicPr>
            <a:picLocks noChangeAspect="1"/>
          </p:cNvPicPr>
          <p:nvPr/>
        </p:nvPicPr>
        <p:blipFill>
          <a:blip r:embed="rId2"/>
          <a:stretch>
            <a:fillRect/>
          </a:stretch>
        </p:blipFill>
        <p:spPr>
          <a:xfrm>
            <a:off x="1328286" y="1342142"/>
            <a:ext cx="10443412" cy="5151377"/>
          </a:xfrm>
          <a:prstGeom prst="rect">
            <a:avLst/>
          </a:prstGeom>
        </p:spPr>
      </p:pic>
    </p:spTree>
    <p:extLst>
      <p:ext uri="{BB962C8B-B14F-4D97-AF65-F5344CB8AC3E}">
        <p14:creationId xmlns:p14="http://schemas.microsoft.com/office/powerpoint/2010/main" val="3949731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E007F30-047D-488B-AFA1-9E014B3AFFEA}"/>
              </a:ext>
            </a:extLst>
          </p:cNvPr>
          <p:cNvSpPr>
            <a:spLocks noGrp="1"/>
          </p:cNvSpPr>
          <p:nvPr>
            <p:ph type="title"/>
          </p:nvPr>
        </p:nvSpPr>
        <p:spPr>
          <a:xfrm>
            <a:off x="2541864" y="437732"/>
            <a:ext cx="5093050" cy="1143000"/>
          </a:xfrm>
        </p:spPr>
        <p:txBody>
          <a:bodyPr>
            <a:normAutofit/>
          </a:bodyPr>
          <a:lstStyle/>
          <a:p>
            <a:pPr marL="0" indent="0">
              <a:buNone/>
            </a:pPr>
            <a:r>
              <a:rPr lang="en-US" sz="2800" b="1" smtClean="0">
                <a:latin typeface="Times New Roman" panose="02020603050405020304" pitchFamily="18" charset="0"/>
                <a:ea typeface="+mj-lt"/>
                <a:cs typeface="Times New Roman" panose="02020603050405020304" pitchFamily="18" charset="0"/>
              </a:rPr>
              <a:t>   </a:t>
            </a:r>
            <a:r>
              <a:rPr lang="en-US" sz="3200" b="1" dirty="0">
                <a:latin typeface="Times New Roman" panose="02020603050405020304" pitchFamily="18" charset="0"/>
                <a:ea typeface="+mj-lt"/>
                <a:cs typeface="Times New Roman" panose="02020603050405020304" pitchFamily="18" charset="0"/>
              </a:rPr>
              <a:t>ADVANTAGES</a:t>
            </a:r>
            <a:endParaRPr lang="en-US" sz="3200" dirty="0">
              <a:latin typeface="Times New Roman" panose="02020603050405020304" pitchFamily="18" charset="0"/>
              <a:ea typeface="+mj-lt"/>
              <a:cs typeface="Times New Roman" panose="02020603050405020304" pitchFamily="18" charset="0"/>
            </a:endParaRPr>
          </a:p>
        </p:txBody>
      </p:sp>
      <p:sp>
        <p:nvSpPr>
          <p:cNvPr id="3" name="Content Placeholder 2">
            <a:extLst>
              <a:ext uri="{FF2B5EF4-FFF2-40B4-BE49-F238E27FC236}">
                <a16:creationId xmlns="" xmlns:a16="http://schemas.microsoft.com/office/drawing/2014/main" id="{D0F76F46-85E6-42D9-838E-9B9FEFDAF35D}"/>
              </a:ext>
            </a:extLst>
          </p:cNvPr>
          <p:cNvSpPr>
            <a:spLocks noGrp="1"/>
          </p:cNvSpPr>
          <p:nvPr>
            <p:ph sz="quarter" idx="13"/>
          </p:nvPr>
        </p:nvSpPr>
        <p:spPr>
          <a:xfrm>
            <a:off x="865390" y="1744646"/>
            <a:ext cx="9188116" cy="3897956"/>
          </a:xfrm>
        </p:spPr>
        <p:txBody>
          <a:bodyPr vert="horz" lIns="91440" tIns="45720" rIns="91440" bIns="45720" rtlCol="0" anchor="t">
            <a:normAutofit/>
          </a:bodyPr>
          <a:lstStyle/>
          <a:p>
            <a:pPr marL="342900" indent="-342900" algn="just">
              <a:lnSpc>
                <a:spcPct val="15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User can view details of the medicines without going anywhere.</a:t>
            </a:r>
          </a:p>
          <a:p>
            <a:pPr marL="342900" indent="-342900" algn="just">
              <a:lnSpc>
                <a:spcPct val="15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It is convenient for users as this system provides accurate cost and description of the system.</a:t>
            </a:r>
          </a:p>
          <a:p>
            <a:pPr marL="342900" indent="-342900" algn="just">
              <a:lnSpc>
                <a:spcPct val="15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The website is flexible to be used and for e-shopping.</a:t>
            </a:r>
          </a:p>
          <a:p>
            <a:pPr marL="342900" indent="-342900" algn="just">
              <a:lnSpc>
                <a:spcPct val="150000"/>
              </a:lnSpc>
              <a:buFont typeface="Wingdings" panose="020B0604020202020204" pitchFamily="34" charset="0"/>
              <a:buChar char="Ø"/>
            </a:pPr>
            <a:r>
              <a:rPr lang="en-US" sz="2000" dirty="0">
                <a:latin typeface="Times New Roman" panose="02020603050405020304" pitchFamily="18" charset="0"/>
                <a:ea typeface="+mn-lt"/>
                <a:cs typeface="Times New Roman" panose="02020603050405020304" pitchFamily="18" charset="0"/>
              </a:rPr>
              <a:t>User can view different categories of product of different pharma company at a single place.</a:t>
            </a:r>
          </a:p>
          <a:p>
            <a:pPr marL="0" indent="0">
              <a:buNone/>
            </a:pPr>
            <a:endParaRPr lang="en-US" dirty="0">
              <a:latin typeface="Garamond"/>
              <a:cs typeface="Calibri" panose="020F0502020204030204"/>
            </a:endParaRPr>
          </a:p>
        </p:txBody>
      </p:sp>
    </p:spTree>
    <p:extLst>
      <p:ext uri="{BB962C8B-B14F-4D97-AF65-F5344CB8AC3E}">
        <p14:creationId xmlns:p14="http://schemas.microsoft.com/office/powerpoint/2010/main" val="1773634370"/>
      </p:ext>
    </p:extLst>
  </p:cSld>
  <p:clrMapOvr>
    <a:masterClrMapping/>
  </p:clrMapOvr>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371</TotalTime>
  <Words>452</Words>
  <Application>Microsoft Office PowerPoint</Application>
  <PresentationFormat>Custom</PresentationFormat>
  <Paragraphs>74</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Slipstream</vt:lpstr>
      <vt:lpstr>                         E-MEDICARE</vt:lpstr>
      <vt:lpstr>ABSTRACT </vt:lpstr>
      <vt:lpstr>  INTRODUCTION</vt:lpstr>
      <vt:lpstr>              PROPOSED SYSTEM</vt:lpstr>
      <vt:lpstr>      TECHNOLOGY USED</vt:lpstr>
      <vt:lpstr>    ENVIRONMENT</vt:lpstr>
      <vt:lpstr>MODULES OF E-MEDICARE SYSTEM</vt:lpstr>
      <vt:lpstr>      SEQUENCE DIAGRAM</vt:lpstr>
      <vt:lpstr>   ADVANTAGES</vt:lpstr>
      <vt:lpstr>OUTPUT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sowmya rangineni</dc:creator>
  <cp:lastModifiedBy>Amrutha</cp:lastModifiedBy>
  <cp:revision>289</cp:revision>
  <dcterms:created xsi:type="dcterms:W3CDTF">2022-02-23T09:14:59Z</dcterms:created>
  <dcterms:modified xsi:type="dcterms:W3CDTF">2022-10-21T05:38:35Z</dcterms:modified>
</cp:coreProperties>
</file>

<file path=docProps/thumbnail.jpeg>
</file>